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328" r:id="rId3"/>
    <p:sldId id="257" r:id="rId4"/>
    <p:sldId id="330" r:id="rId5"/>
    <p:sldId id="264" r:id="rId6"/>
    <p:sldId id="258" r:id="rId7"/>
    <p:sldId id="259" r:id="rId8"/>
    <p:sldId id="260" r:id="rId9"/>
    <p:sldId id="261" r:id="rId10"/>
    <p:sldId id="262" r:id="rId11"/>
    <p:sldId id="266" r:id="rId12"/>
    <p:sldId id="271" r:id="rId13"/>
    <p:sldId id="267" r:id="rId14"/>
    <p:sldId id="329" r:id="rId15"/>
    <p:sldId id="268" r:id="rId16"/>
    <p:sldId id="272" r:id="rId17"/>
    <p:sldId id="269" r:id="rId18"/>
    <p:sldId id="326" r:id="rId19"/>
    <p:sldId id="270" r:id="rId20"/>
    <p:sldId id="33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395C5C9-164C-46B3-A87E-7660D39D3106}" type="datetime2">
              <a:rPr lang="en-US" smtClean="0"/>
              <a:t>Friday, October 16, 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dirty="0"/>
              <a:t>Sample Footer Text</a:t>
            </a:r>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318716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Friday, October 16, 2020</a:t>
            </a:fld>
            <a:endParaRPr lang="en-US" dirty="0"/>
          </a:p>
        </p:txBody>
      </p:sp>
      <p:sp>
        <p:nvSpPr>
          <p:cNvPr id="6" name="Footer Placeholder 5"/>
          <p:cNvSpPr>
            <a:spLocks noGrp="1"/>
          </p:cNvSpPr>
          <p:nvPr>
            <p:ph type="ftr" sz="quarter" idx="11"/>
          </p:nvPr>
        </p:nvSpPr>
        <p:spPr/>
        <p:txBody>
          <a:bodyPr/>
          <a:lstStyle/>
          <a:p>
            <a:pPr algn="l"/>
            <a:r>
              <a:rPr lang="en-US" dirty="0"/>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753623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Friday, October 16, 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dirty="0"/>
              <a:t>Sample Footer Text</a:t>
            </a:r>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774191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Friday, October 16, 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dirty="0"/>
              <a:t>Sample Footer Text</a:t>
            </a:r>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906988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Friday, October 16, 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dirty="0"/>
              <a:t>Sample Footer Text</a:t>
            </a:r>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176758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DEA2CF1-0EB2-4673-802D-3371233E4A77}" type="datetime2">
              <a:rPr lang="en-US" smtClean="0"/>
              <a:t>Friday, October 16, 2020</a:t>
            </a:fld>
            <a:endParaRPr lang="en-US" dirty="0"/>
          </a:p>
        </p:txBody>
      </p:sp>
      <p:sp>
        <p:nvSpPr>
          <p:cNvPr id="4" name="Footer Placeholder 3"/>
          <p:cNvSpPr>
            <a:spLocks noGrp="1"/>
          </p:cNvSpPr>
          <p:nvPr>
            <p:ph type="ftr" sz="quarter" idx="11"/>
          </p:nvPr>
        </p:nvSpPr>
        <p:spPr/>
        <p:txBody>
          <a:bodyPr/>
          <a:lstStyle/>
          <a:p>
            <a:pPr algn="l"/>
            <a:r>
              <a:rPr lang="en-US" dirty="0"/>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5502184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DEA2CF1-0EB2-4673-802D-3371233E4A77}" type="datetime2">
              <a:rPr lang="en-US" smtClean="0"/>
              <a:t>Friday, October 16, 2020</a:t>
            </a:fld>
            <a:endParaRPr lang="en-US" dirty="0"/>
          </a:p>
        </p:txBody>
      </p:sp>
      <p:sp>
        <p:nvSpPr>
          <p:cNvPr id="4" name="Footer Placeholder 3"/>
          <p:cNvSpPr>
            <a:spLocks noGrp="1"/>
          </p:cNvSpPr>
          <p:nvPr>
            <p:ph type="ftr" sz="quarter" idx="11"/>
          </p:nvPr>
        </p:nvSpPr>
        <p:spPr/>
        <p:txBody>
          <a:bodyPr/>
          <a:lstStyle/>
          <a:p>
            <a:pPr algn="l"/>
            <a:r>
              <a:rPr lang="en-US" dirty="0"/>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53379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Friday, October 16, 2020</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1728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5681D0F-6595-4F14-8EF3-954CD87C797B}" type="datetime2">
              <a:rPr lang="en-US" smtClean="0"/>
              <a:t>Friday, October 16, 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dirty="0"/>
              <a:t>Sample Footer Text</a:t>
            </a:r>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86864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Friday, October 16, 2020</a:t>
            </a:fld>
            <a:endParaRPr lang="en-US" dirty="0"/>
          </a:p>
        </p:txBody>
      </p:sp>
      <p:sp>
        <p:nvSpPr>
          <p:cNvPr id="5" name="Footer Placeholder 4"/>
          <p:cNvSpPr>
            <a:spLocks noGrp="1"/>
          </p:cNvSpPr>
          <p:nvPr>
            <p:ph type="ftr" sz="quarter" idx="11"/>
          </p:nvPr>
        </p:nvSpPr>
        <p:spPr/>
        <p:txBody>
          <a:bodyPr/>
          <a:lstStyle/>
          <a:p>
            <a:pPr algn="l"/>
            <a:r>
              <a:rPr lang="en-US" dirty="0"/>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32376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BCC25C3-021A-4B0B-8F70-0C181FE1CF45}" type="datetime2">
              <a:rPr lang="en-US" smtClean="0"/>
              <a:t>Friday, October 16, 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dirty="0"/>
              <a:t>Sample Footer Text</a:t>
            </a:r>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55473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Friday, October 16, 2020</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68405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Friday, October 16, 2020</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390447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Friday, October 16, 2020</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269485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Friday, October 16, 2020</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33925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Friday, October 16, 2020</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182420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Friday, October 16, 2020</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dirty="0"/>
          </a:p>
        </p:txBody>
      </p:sp>
    </p:spTree>
    <p:extLst>
      <p:ext uri="{BB962C8B-B14F-4D97-AF65-F5344CB8AC3E}">
        <p14:creationId xmlns:p14="http://schemas.microsoft.com/office/powerpoint/2010/main" val="360182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Friday, October 16, 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dirty="0"/>
              <a:t>Sample Footer Text</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380148610"/>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oplemattersglobal.com/blog/culture/building-resilience-in-covid-19-times-26789"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myjourneywithdepression.wordpress.com/2013/12/12/thirteen-inspirational-quotes-about-resilience/"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yourmentalhealth.i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BBE3-B2E6-4136-9AA3-3C295A1E37F0}"/>
              </a:ext>
            </a:extLst>
          </p:cNvPr>
          <p:cNvSpPr>
            <a:spLocks noGrp="1"/>
          </p:cNvSpPr>
          <p:nvPr>
            <p:ph type="ctrTitle"/>
          </p:nvPr>
        </p:nvSpPr>
        <p:spPr>
          <a:xfrm>
            <a:off x="720000" y="619199"/>
            <a:ext cx="8831988" cy="576000"/>
          </a:xfrm>
        </p:spPr>
        <p:txBody>
          <a:bodyPr wrap="square" anchor="t">
            <a:noAutofit/>
          </a:bodyPr>
          <a:lstStyle/>
          <a:p>
            <a:pPr algn="ctr"/>
            <a:r>
              <a:rPr lang="en-GB" sz="5400" dirty="0"/>
              <a:t>Resilience and Dealing with Uncertainty</a:t>
            </a:r>
          </a:p>
        </p:txBody>
      </p:sp>
      <p:sp>
        <p:nvSpPr>
          <p:cNvPr id="5" name="TextBox 4">
            <a:extLst>
              <a:ext uri="{FF2B5EF4-FFF2-40B4-BE49-F238E27FC236}">
                <a16:creationId xmlns:a16="http://schemas.microsoft.com/office/drawing/2014/main" id="{CD716299-C542-4BEC-8257-9B0DE5CB6A98}"/>
              </a:ext>
            </a:extLst>
          </p:cNvPr>
          <p:cNvSpPr txBox="1"/>
          <p:nvPr/>
        </p:nvSpPr>
        <p:spPr>
          <a:xfrm>
            <a:off x="0" y="6457890"/>
            <a:ext cx="10827026" cy="400110"/>
          </a:xfrm>
          <a:prstGeom prst="rect">
            <a:avLst/>
          </a:prstGeom>
          <a:noFill/>
        </p:spPr>
        <p:txBody>
          <a:bodyPr wrap="square" rtlCol="0">
            <a:spAutoFit/>
          </a:bodyPr>
          <a:lstStyle/>
          <a:p>
            <a:r>
              <a:rPr lang="en-GB" sz="2000" dirty="0">
                <a:solidFill>
                  <a:schemeClr val="bg1"/>
                </a:solidFill>
                <a:highlight>
                  <a:srgbClr val="008000"/>
                </a:highlight>
              </a:rPr>
              <a:t>CIF Safety Week - 19</a:t>
            </a:r>
            <a:r>
              <a:rPr lang="en-GB" sz="2000" baseline="30000" dirty="0">
                <a:solidFill>
                  <a:schemeClr val="bg1"/>
                </a:solidFill>
                <a:highlight>
                  <a:srgbClr val="008000"/>
                </a:highlight>
              </a:rPr>
              <a:t>th</a:t>
            </a:r>
            <a:r>
              <a:rPr lang="en-GB" sz="2000" dirty="0">
                <a:solidFill>
                  <a:schemeClr val="bg1"/>
                </a:solidFill>
                <a:highlight>
                  <a:srgbClr val="008000"/>
                </a:highlight>
              </a:rPr>
              <a:t> October 2020</a:t>
            </a:r>
          </a:p>
        </p:txBody>
      </p:sp>
      <p:pic>
        <p:nvPicPr>
          <p:cNvPr id="18" name="Picture 17" descr="Logo&#10;&#10;Description automatically generated">
            <a:extLst>
              <a:ext uri="{FF2B5EF4-FFF2-40B4-BE49-F238E27FC236}">
                <a16:creationId xmlns:a16="http://schemas.microsoft.com/office/drawing/2014/main" id="{F53BA6C7-73A5-4513-8F80-1777E3EBF9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5583" y="2855015"/>
            <a:ext cx="7116417" cy="4002985"/>
          </a:xfrm>
          <a:prstGeom prst="rect">
            <a:avLst/>
          </a:prstGeom>
        </p:spPr>
      </p:pic>
    </p:spTree>
    <p:extLst>
      <p:ext uri="{BB962C8B-B14F-4D97-AF65-F5344CB8AC3E}">
        <p14:creationId xmlns:p14="http://schemas.microsoft.com/office/powerpoint/2010/main" val="369784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6FA5B-52CC-4ED9-8FE7-4E441DC22F71}"/>
              </a:ext>
            </a:extLst>
          </p:cNvPr>
          <p:cNvSpPr txBox="1"/>
          <p:nvPr/>
        </p:nvSpPr>
        <p:spPr>
          <a:xfrm>
            <a:off x="3048000" y="2970648"/>
            <a:ext cx="6096000" cy="1477328"/>
          </a:xfrm>
          <a:prstGeom prst="rect">
            <a:avLst/>
          </a:prstGeom>
          <a:noFill/>
        </p:spPr>
        <p:txBody>
          <a:bodyPr wrap="square">
            <a:spAutoFit/>
          </a:bodyPr>
          <a:lstStyle/>
          <a:p>
            <a:r>
              <a:rPr lang="en-GB" dirty="0"/>
              <a:t>The best way to deal with uncertainty is to build both our actual resilience and our belief or confidence in our own resilience.</a:t>
            </a:r>
          </a:p>
          <a:p>
            <a:endParaRPr lang="en-GB" dirty="0"/>
          </a:p>
          <a:p>
            <a:r>
              <a:rPr lang="en-GB" dirty="0"/>
              <a:t>Awareness of our abilities</a:t>
            </a:r>
          </a:p>
        </p:txBody>
      </p:sp>
      <p:pic>
        <p:nvPicPr>
          <p:cNvPr id="6146" name="Picture 2" descr="Powerful Tips to Develop &quot;I Can Do&quot; Attitude | Personality Development |  Self Help - YouTube">
            <a:extLst>
              <a:ext uri="{FF2B5EF4-FFF2-40B4-BE49-F238E27FC236}">
                <a16:creationId xmlns:a16="http://schemas.microsoft.com/office/drawing/2014/main" id="{A27A4197-23B7-4E06-A134-71CAFF497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61925" cy="261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6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7BD4FB-429B-4746-9B96-51686C41EF85}"/>
              </a:ext>
            </a:extLst>
          </p:cNvPr>
          <p:cNvSpPr txBox="1"/>
          <p:nvPr/>
        </p:nvSpPr>
        <p:spPr>
          <a:xfrm>
            <a:off x="3538330" y="706472"/>
            <a:ext cx="6096000" cy="523220"/>
          </a:xfrm>
          <a:prstGeom prst="rect">
            <a:avLst/>
          </a:prstGeom>
          <a:noFill/>
        </p:spPr>
        <p:txBody>
          <a:bodyPr wrap="square">
            <a:spAutoFit/>
          </a:bodyPr>
          <a:lstStyle/>
          <a:p>
            <a:r>
              <a:rPr lang="en-GB" sz="2800" b="1" dirty="0"/>
              <a:t>So how do you build resilience?</a:t>
            </a:r>
          </a:p>
        </p:txBody>
      </p:sp>
      <p:sp>
        <p:nvSpPr>
          <p:cNvPr id="5" name="TextBox 4">
            <a:extLst>
              <a:ext uri="{FF2B5EF4-FFF2-40B4-BE49-F238E27FC236}">
                <a16:creationId xmlns:a16="http://schemas.microsoft.com/office/drawing/2014/main" id="{EDD3CE4D-5EAC-499C-88FF-B8D490F54319}"/>
              </a:ext>
            </a:extLst>
          </p:cNvPr>
          <p:cNvSpPr txBox="1"/>
          <p:nvPr/>
        </p:nvSpPr>
        <p:spPr>
          <a:xfrm>
            <a:off x="3458817" y="1494976"/>
            <a:ext cx="6096000" cy="3970318"/>
          </a:xfrm>
          <a:prstGeom prst="rect">
            <a:avLst/>
          </a:prstGeom>
          <a:noFill/>
        </p:spPr>
        <p:txBody>
          <a:bodyPr wrap="square">
            <a:spAutoFit/>
          </a:bodyPr>
          <a:lstStyle/>
          <a:p>
            <a:r>
              <a:rPr lang="en-GB" b="1" dirty="0"/>
              <a:t>We build our resilience by overcoming adversity – we learn from experience and build our capacity to cope </a:t>
            </a:r>
          </a:p>
          <a:p>
            <a:endParaRPr lang="en-GB" b="1" dirty="0"/>
          </a:p>
          <a:p>
            <a:r>
              <a:rPr lang="en-GB" b="1" dirty="0"/>
              <a:t>• It is hard to build resilience if we have never faced difficult times - LIFE</a:t>
            </a:r>
          </a:p>
          <a:p>
            <a:endParaRPr lang="en-GB" b="1" dirty="0"/>
          </a:p>
          <a:p>
            <a:r>
              <a:rPr lang="en-GB" b="1" dirty="0"/>
              <a:t>• The truth is that we are more resilient than we realise – and can become even more resilient if we work at it</a:t>
            </a:r>
          </a:p>
          <a:p>
            <a:endParaRPr lang="en-GB" b="1" dirty="0"/>
          </a:p>
          <a:p>
            <a:endParaRPr lang="en-GB" b="1" dirty="0"/>
          </a:p>
          <a:p>
            <a:endParaRPr lang="en-GB" b="1" dirty="0"/>
          </a:p>
          <a:p>
            <a:r>
              <a:rPr lang="en-GB" b="1" dirty="0"/>
              <a:t>Riding a bike – Driving a car – A New Skill</a:t>
            </a:r>
          </a:p>
        </p:txBody>
      </p:sp>
      <p:pic>
        <p:nvPicPr>
          <p:cNvPr id="8194" name="Picture 2">
            <a:extLst>
              <a:ext uri="{FF2B5EF4-FFF2-40B4-BE49-F238E27FC236}">
                <a16:creationId xmlns:a16="http://schemas.microsoft.com/office/drawing/2014/main" id="{82E8C5A8-BB98-4302-ABBE-E003DD245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43"/>
            <a:ext cx="3038622" cy="389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8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C51E4E-C924-4C24-B0E9-AFCE7975483F}"/>
              </a:ext>
            </a:extLst>
          </p:cNvPr>
          <p:cNvSpPr txBox="1"/>
          <p:nvPr/>
        </p:nvSpPr>
        <p:spPr>
          <a:xfrm>
            <a:off x="3048000" y="2555150"/>
            <a:ext cx="6096000" cy="3416320"/>
          </a:xfrm>
          <a:prstGeom prst="rect">
            <a:avLst/>
          </a:prstGeom>
          <a:noFill/>
        </p:spPr>
        <p:txBody>
          <a:bodyPr wrap="square">
            <a:spAutoFit/>
          </a:bodyPr>
          <a:lstStyle/>
          <a:p>
            <a:r>
              <a:rPr lang="en-GB" b="1" i="0" dirty="0">
                <a:effectLst/>
                <a:latin typeface="arial" panose="020B0604020202020204" pitchFamily="34" charset="0"/>
              </a:rPr>
              <a:t>Compassion literally means “to suffer together.”  </a:t>
            </a:r>
          </a:p>
          <a:p>
            <a:r>
              <a:rPr lang="en-GB" b="1" dirty="0">
                <a:latin typeface="arial" panose="020B0604020202020204" pitchFamily="34" charset="0"/>
              </a:rPr>
              <a:t>I</a:t>
            </a:r>
            <a:r>
              <a:rPr lang="en-GB" b="1" i="0" dirty="0">
                <a:effectLst/>
                <a:latin typeface="arial" panose="020B0604020202020204" pitchFamily="34" charset="0"/>
              </a:rPr>
              <a:t>t is defined as the feeling that arises when you are confronted with another's suffering and feel motivated to relieve that suffering. </a:t>
            </a:r>
          </a:p>
          <a:p>
            <a:endParaRPr lang="en-GB" b="1" dirty="0">
              <a:latin typeface="arial" panose="020B0604020202020204" pitchFamily="34" charset="0"/>
            </a:endParaRPr>
          </a:p>
          <a:p>
            <a:r>
              <a:rPr lang="en-GB" b="1" i="0" dirty="0">
                <a:effectLst/>
                <a:latin typeface="arial" panose="020B0604020202020204" pitchFamily="34" charset="0"/>
              </a:rPr>
              <a:t>Key component in change.</a:t>
            </a:r>
          </a:p>
          <a:p>
            <a:endParaRPr lang="en-GB" b="1" dirty="0">
              <a:latin typeface="arial" panose="020B0604020202020204" pitchFamily="34" charset="0"/>
            </a:endParaRPr>
          </a:p>
          <a:p>
            <a:r>
              <a:rPr lang="en-GB" b="1" i="0" dirty="0">
                <a:effectLst/>
                <a:latin typeface="arial" panose="020B0604020202020204" pitchFamily="34" charset="0"/>
              </a:rPr>
              <a:t>So offering a level of Compassion to self.  We can achieve our goals faster.</a:t>
            </a:r>
          </a:p>
          <a:p>
            <a:endParaRPr lang="en-GB" dirty="0">
              <a:latin typeface="arial" panose="020B0604020202020204" pitchFamily="34" charset="0"/>
            </a:endParaRPr>
          </a:p>
          <a:p>
            <a:endParaRPr lang="en-GB" i="0" dirty="0">
              <a:effectLst/>
              <a:latin typeface="arial" panose="020B0604020202020204" pitchFamily="34" charset="0"/>
            </a:endParaRPr>
          </a:p>
          <a:p>
            <a:endParaRPr lang="en-GB" dirty="0">
              <a:solidFill>
                <a:srgbClr val="3C4043"/>
              </a:solidFill>
              <a:latin typeface="arial" panose="020B0604020202020204" pitchFamily="34" charset="0"/>
            </a:endParaRPr>
          </a:p>
        </p:txBody>
      </p:sp>
      <p:sp>
        <p:nvSpPr>
          <p:cNvPr id="4" name="TextBox 3">
            <a:extLst>
              <a:ext uri="{FF2B5EF4-FFF2-40B4-BE49-F238E27FC236}">
                <a16:creationId xmlns:a16="http://schemas.microsoft.com/office/drawing/2014/main" id="{B8D35A0B-1849-4FBD-ABE3-D084E60BF44D}"/>
              </a:ext>
            </a:extLst>
          </p:cNvPr>
          <p:cNvSpPr txBox="1"/>
          <p:nvPr/>
        </p:nvSpPr>
        <p:spPr>
          <a:xfrm>
            <a:off x="3856383" y="1205948"/>
            <a:ext cx="2781531" cy="584775"/>
          </a:xfrm>
          <a:prstGeom prst="rect">
            <a:avLst/>
          </a:prstGeom>
          <a:noFill/>
        </p:spPr>
        <p:txBody>
          <a:bodyPr wrap="none" rtlCol="0">
            <a:spAutoFit/>
          </a:bodyPr>
          <a:lstStyle/>
          <a:p>
            <a:r>
              <a:rPr lang="en-GB" sz="3200" b="1" dirty="0"/>
              <a:t>Compassion.</a:t>
            </a:r>
          </a:p>
        </p:txBody>
      </p:sp>
    </p:spTree>
    <p:extLst>
      <p:ext uri="{BB962C8B-B14F-4D97-AF65-F5344CB8AC3E}">
        <p14:creationId xmlns:p14="http://schemas.microsoft.com/office/powerpoint/2010/main" val="136248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AE733-DB95-4AA2-8858-185D6D1FCE88}"/>
              </a:ext>
            </a:extLst>
          </p:cNvPr>
          <p:cNvSpPr txBox="1"/>
          <p:nvPr/>
        </p:nvSpPr>
        <p:spPr>
          <a:xfrm>
            <a:off x="1060174" y="180418"/>
            <a:ext cx="10262687" cy="707886"/>
          </a:xfrm>
          <a:prstGeom prst="rect">
            <a:avLst/>
          </a:prstGeom>
          <a:noFill/>
        </p:spPr>
        <p:txBody>
          <a:bodyPr wrap="square">
            <a:spAutoFit/>
          </a:bodyPr>
          <a:lstStyle/>
          <a:p>
            <a:pPr algn="ctr"/>
            <a:r>
              <a:rPr lang="en-GB" sz="2800" b="1" dirty="0"/>
              <a:t>10 Tips for Building Resilience </a:t>
            </a:r>
          </a:p>
          <a:p>
            <a:pPr algn="ctr"/>
            <a:r>
              <a:rPr lang="en-GB" sz="1200" b="1" dirty="0"/>
              <a:t>(Research by American Psychological Association)</a:t>
            </a:r>
          </a:p>
        </p:txBody>
      </p:sp>
      <p:sp>
        <p:nvSpPr>
          <p:cNvPr id="12" name="TextBox 11">
            <a:extLst>
              <a:ext uri="{FF2B5EF4-FFF2-40B4-BE49-F238E27FC236}">
                <a16:creationId xmlns:a16="http://schemas.microsoft.com/office/drawing/2014/main" id="{62CBE0D1-DAB8-4966-8545-BDF63912E526}"/>
              </a:ext>
            </a:extLst>
          </p:cNvPr>
          <p:cNvSpPr txBox="1"/>
          <p:nvPr/>
        </p:nvSpPr>
        <p:spPr>
          <a:xfrm>
            <a:off x="0" y="1378225"/>
            <a:ext cx="11860696" cy="5078313"/>
          </a:xfrm>
          <a:prstGeom prst="rect">
            <a:avLst/>
          </a:prstGeom>
          <a:noFill/>
        </p:spPr>
        <p:txBody>
          <a:bodyPr wrap="square">
            <a:spAutoFit/>
          </a:bodyPr>
          <a:lstStyle/>
          <a:p>
            <a:r>
              <a:rPr lang="en-GB" b="1" dirty="0"/>
              <a:t>Make connections. Good relationships with close family members, friends, or others are important. </a:t>
            </a:r>
          </a:p>
          <a:p>
            <a:endParaRPr lang="en-GB" b="1" dirty="0"/>
          </a:p>
          <a:p>
            <a:endParaRPr lang="en-GB" b="1" dirty="0"/>
          </a:p>
          <a:p>
            <a:r>
              <a:rPr lang="en-GB" b="1" dirty="0"/>
              <a:t>Avoid seeing crises as insurmountable problems. You can't change the fact that highly stressful events – stress us out. </a:t>
            </a:r>
          </a:p>
          <a:p>
            <a:endParaRPr lang="en-GB" b="1" dirty="0"/>
          </a:p>
          <a:p>
            <a:endParaRPr lang="en-GB" b="1" dirty="0"/>
          </a:p>
          <a:p>
            <a:r>
              <a:rPr lang="en-GB" b="1" dirty="0"/>
              <a:t>Accept that change is a part of living. Certain goals may no longer be attainable.</a:t>
            </a:r>
          </a:p>
          <a:p>
            <a:endParaRPr lang="en-GB" b="1" dirty="0"/>
          </a:p>
          <a:p>
            <a:endParaRPr lang="en-GB" b="1" dirty="0"/>
          </a:p>
          <a:p>
            <a:r>
              <a:rPr lang="en-GB" b="1" dirty="0"/>
              <a:t>Move toward your goals. Develop some realistic goals. Do something regularly  </a:t>
            </a:r>
          </a:p>
          <a:p>
            <a:endParaRPr lang="en-GB" b="1" dirty="0"/>
          </a:p>
          <a:p>
            <a:endParaRPr lang="en-GB" b="1" dirty="0"/>
          </a:p>
          <a:p>
            <a:r>
              <a:rPr lang="en-GB" b="1" dirty="0"/>
              <a:t>Take decisive actions. Act on adverse situations as much as you can.  </a:t>
            </a:r>
          </a:p>
          <a:p>
            <a:endParaRPr lang="en-GB" b="1" dirty="0"/>
          </a:p>
          <a:p>
            <a:endParaRPr lang="en-GB" b="1" dirty="0"/>
          </a:p>
          <a:p>
            <a:r>
              <a:rPr lang="en-GB" b="1" dirty="0"/>
              <a:t>Look for opportunities for self-discovery. People often learn something about themselves  </a:t>
            </a:r>
          </a:p>
          <a:p>
            <a:endParaRPr lang="en-GB" dirty="0"/>
          </a:p>
        </p:txBody>
      </p:sp>
    </p:spTree>
    <p:extLst>
      <p:ext uri="{BB962C8B-B14F-4D97-AF65-F5344CB8AC3E}">
        <p14:creationId xmlns:p14="http://schemas.microsoft.com/office/powerpoint/2010/main" val="391889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4C1719-0B55-4AE8-A00C-E1221964E43D}"/>
              </a:ext>
            </a:extLst>
          </p:cNvPr>
          <p:cNvSpPr txBox="1"/>
          <p:nvPr/>
        </p:nvSpPr>
        <p:spPr>
          <a:xfrm>
            <a:off x="437322" y="2153410"/>
            <a:ext cx="11529391" cy="4247317"/>
          </a:xfrm>
          <a:prstGeom prst="rect">
            <a:avLst/>
          </a:prstGeom>
          <a:noFill/>
        </p:spPr>
        <p:txBody>
          <a:bodyPr wrap="square">
            <a:spAutoFit/>
          </a:bodyPr>
          <a:lstStyle/>
          <a:p>
            <a:r>
              <a:rPr lang="en-GB" b="1" dirty="0"/>
              <a:t>Nurture a positive view of yourself. Developing confidence in your ability to solve problems and trusting </a:t>
            </a:r>
          </a:p>
          <a:p>
            <a:endParaRPr lang="en-GB" b="1" dirty="0"/>
          </a:p>
          <a:p>
            <a:endParaRPr lang="en-GB" b="1" dirty="0"/>
          </a:p>
          <a:p>
            <a:r>
              <a:rPr lang="en-GB" b="1" dirty="0"/>
              <a:t>Keep things in perspective. Even when facing very painful events, try to consider the stressful situation.</a:t>
            </a:r>
          </a:p>
          <a:p>
            <a:r>
              <a:rPr lang="en-GB" b="1" dirty="0"/>
              <a:t>Step Back !!!</a:t>
            </a:r>
          </a:p>
          <a:p>
            <a:endParaRPr lang="en-GB" b="1" dirty="0"/>
          </a:p>
          <a:p>
            <a:endParaRPr lang="en-GB" b="1" dirty="0"/>
          </a:p>
          <a:p>
            <a:r>
              <a:rPr lang="en-GB" b="1" dirty="0"/>
              <a:t>Maintain a hopeful outlook. An optimistic outlook enables you to expect that good things will happen  </a:t>
            </a:r>
          </a:p>
          <a:p>
            <a:endParaRPr lang="en-GB" b="1" dirty="0"/>
          </a:p>
          <a:p>
            <a:endParaRPr lang="en-GB" b="1" dirty="0"/>
          </a:p>
          <a:p>
            <a:r>
              <a:rPr lang="en-GB" b="1" dirty="0"/>
              <a:t>Taking care of yourself helps to keep your mind and body  </a:t>
            </a:r>
          </a:p>
          <a:p>
            <a:endParaRPr lang="en-GB" b="1" dirty="0"/>
          </a:p>
          <a:p>
            <a:endParaRPr lang="en-GB" b="1" dirty="0"/>
          </a:p>
          <a:p>
            <a:r>
              <a:rPr lang="en-GB" b="1" dirty="0"/>
              <a:t>Additional ways of strengthening resilience may be helpful. Slowing down. Big Picture</a:t>
            </a:r>
            <a:r>
              <a:rPr lang="en-GB" dirty="0"/>
              <a:t>.</a:t>
            </a:r>
          </a:p>
        </p:txBody>
      </p:sp>
      <p:sp>
        <p:nvSpPr>
          <p:cNvPr id="5" name="TextBox 4">
            <a:extLst>
              <a:ext uri="{FF2B5EF4-FFF2-40B4-BE49-F238E27FC236}">
                <a16:creationId xmlns:a16="http://schemas.microsoft.com/office/drawing/2014/main" id="{B18B2F91-58C1-4998-87AD-1AA1ABF28F60}"/>
              </a:ext>
            </a:extLst>
          </p:cNvPr>
          <p:cNvSpPr txBox="1"/>
          <p:nvPr/>
        </p:nvSpPr>
        <p:spPr>
          <a:xfrm>
            <a:off x="2544416" y="211052"/>
            <a:ext cx="7368209" cy="984885"/>
          </a:xfrm>
          <a:prstGeom prst="rect">
            <a:avLst/>
          </a:prstGeom>
          <a:noFill/>
        </p:spPr>
        <p:txBody>
          <a:bodyPr wrap="square">
            <a:spAutoFit/>
          </a:bodyPr>
          <a:lstStyle/>
          <a:p>
            <a:pPr algn="ctr"/>
            <a:r>
              <a:rPr lang="en-GB" sz="4000" b="1" dirty="0"/>
              <a:t>10 Tips for Building Resilience </a:t>
            </a:r>
          </a:p>
          <a:p>
            <a:pPr algn="ctr"/>
            <a:r>
              <a:rPr lang="en-GB" sz="1800" b="1" dirty="0"/>
              <a:t>(Research by American Psychological Association)</a:t>
            </a:r>
            <a:endParaRPr lang="en-GB" dirty="0"/>
          </a:p>
        </p:txBody>
      </p:sp>
    </p:spTree>
    <p:extLst>
      <p:ext uri="{BB962C8B-B14F-4D97-AF65-F5344CB8AC3E}">
        <p14:creationId xmlns:p14="http://schemas.microsoft.com/office/powerpoint/2010/main" val="14014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C4E820-FD87-48D8-A536-2EE637400EE9}"/>
              </a:ext>
            </a:extLst>
          </p:cNvPr>
          <p:cNvSpPr txBox="1"/>
          <p:nvPr/>
        </p:nvSpPr>
        <p:spPr>
          <a:xfrm>
            <a:off x="3048000" y="3109148"/>
            <a:ext cx="6096000" cy="1200329"/>
          </a:xfrm>
          <a:prstGeom prst="rect">
            <a:avLst/>
          </a:prstGeom>
          <a:noFill/>
        </p:spPr>
        <p:txBody>
          <a:bodyPr wrap="square">
            <a:spAutoFit/>
          </a:bodyPr>
          <a:lstStyle/>
          <a:p>
            <a:pPr algn="ctr"/>
            <a:r>
              <a:rPr lang="en-GB" sz="2400" b="1" dirty="0"/>
              <a:t>Being aware of our own resilience and having confidence in it helps us to manage uncertainty</a:t>
            </a:r>
          </a:p>
        </p:txBody>
      </p:sp>
      <p:sp>
        <p:nvSpPr>
          <p:cNvPr id="4" name="TextBox 3">
            <a:extLst>
              <a:ext uri="{FF2B5EF4-FFF2-40B4-BE49-F238E27FC236}">
                <a16:creationId xmlns:a16="http://schemas.microsoft.com/office/drawing/2014/main" id="{1B42E486-D334-40F9-9AD7-73507F8537AA}"/>
              </a:ext>
            </a:extLst>
          </p:cNvPr>
          <p:cNvSpPr txBox="1"/>
          <p:nvPr/>
        </p:nvSpPr>
        <p:spPr>
          <a:xfrm>
            <a:off x="3485322" y="1683026"/>
            <a:ext cx="5229317" cy="954107"/>
          </a:xfrm>
          <a:prstGeom prst="rect">
            <a:avLst/>
          </a:prstGeom>
          <a:noFill/>
        </p:spPr>
        <p:txBody>
          <a:bodyPr wrap="none" rtlCol="0">
            <a:spAutoFit/>
          </a:bodyPr>
          <a:lstStyle/>
          <a:p>
            <a:r>
              <a:rPr lang="en-GB" sz="2800" b="1" dirty="0"/>
              <a:t>Your current safe boundaries</a:t>
            </a:r>
          </a:p>
          <a:p>
            <a:r>
              <a:rPr lang="en-GB" sz="2800" b="1" dirty="0"/>
              <a:t>Were once unknown frontiers</a:t>
            </a:r>
          </a:p>
        </p:txBody>
      </p:sp>
    </p:spTree>
    <p:extLst>
      <p:ext uri="{BB962C8B-B14F-4D97-AF65-F5344CB8AC3E}">
        <p14:creationId xmlns:p14="http://schemas.microsoft.com/office/powerpoint/2010/main" val="335774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93AC9-3A4A-4CF2-9BEF-8002E58F6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1">
            <a:extLst>
              <a:ext uri="{FF2B5EF4-FFF2-40B4-BE49-F238E27FC236}">
                <a16:creationId xmlns:a16="http://schemas.microsoft.com/office/drawing/2014/main" id="{DE4144AD-8278-4A35-8DF4-1629E2896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w="31750">
            <a:solidFill>
              <a:srgbClr val="A0865D"/>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outdoor, road, car, woman&#10;&#10;Description automatically generated">
            <a:extLst>
              <a:ext uri="{FF2B5EF4-FFF2-40B4-BE49-F238E27FC236}">
                <a16:creationId xmlns:a16="http://schemas.microsoft.com/office/drawing/2014/main" id="{8017898E-1C21-412E-BBC2-9135C8F06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525" y="873252"/>
            <a:ext cx="3756949" cy="5111496"/>
          </a:xfrm>
          <a:prstGeom prst="rect">
            <a:avLst/>
          </a:prstGeom>
          <a:ln w="31750" cap="sq">
            <a:noFill/>
            <a:miter lim="800000"/>
          </a:ln>
        </p:spPr>
      </p:pic>
    </p:spTree>
    <p:extLst>
      <p:ext uri="{BB962C8B-B14F-4D97-AF65-F5344CB8AC3E}">
        <p14:creationId xmlns:p14="http://schemas.microsoft.com/office/powerpoint/2010/main" val="324773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808ED9-3068-4D75-AEDE-108759F5067E}"/>
              </a:ext>
            </a:extLst>
          </p:cNvPr>
          <p:cNvSpPr txBox="1"/>
          <p:nvPr/>
        </p:nvSpPr>
        <p:spPr>
          <a:xfrm>
            <a:off x="3737113" y="3101009"/>
            <a:ext cx="5386411" cy="1200329"/>
          </a:xfrm>
          <a:prstGeom prst="rect">
            <a:avLst/>
          </a:prstGeom>
          <a:noFill/>
        </p:spPr>
        <p:txBody>
          <a:bodyPr wrap="none" rtlCol="0">
            <a:spAutoFit/>
          </a:bodyPr>
          <a:lstStyle/>
          <a:p>
            <a:endParaRPr lang="en-GB" dirty="0"/>
          </a:p>
          <a:p>
            <a:endParaRPr lang="en-GB" dirty="0"/>
          </a:p>
          <a:p>
            <a:r>
              <a:rPr lang="en-GB" b="1" dirty="0">
                <a:solidFill>
                  <a:schemeClr val="accent6">
                    <a:lumMod val="75000"/>
                  </a:schemeClr>
                </a:solidFill>
              </a:rPr>
              <a:t>“When you change the way you look at things</a:t>
            </a:r>
          </a:p>
          <a:p>
            <a:r>
              <a:rPr lang="en-GB" b="1" dirty="0">
                <a:solidFill>
                  <a:schemeClr val="accent6">
                    <a:lumMod val="75000"/>
                  </a:schemeClr>
                </a:solidFill>
              </a:rPr>
              <a:t>The things you look at change” </a:t>
            </a:r>
            <a:r>
              <a:rPr lang="en-GB" sz="1050" b="1" dirty="0"/>
              <a:t>Wayne Dyer</a:t>
            </a:r>
          </a:p>
        </p:txBody>
      </p:sp>
      <p:sp>
        <p:nvSpPr>
          <p:cNvPr id="4" name="TextBox 3">
            <a:extLst>
              <a:ext uri="{FF2B5EF4-FFF2-40B4-BE49-F238E27FC236}">
                <a16:creationId xmlns:a16="http://schemas.microsoft.com/office/drawing/2014/main" id="{E6A26254-DBB7-4EAC-A506-EB9594FB288E}"/>
              </a:ext>
            </a:extLst>
          </p:cNvPr>
          <p:cNvSpPr txBox="1"/>
          <p:nvPr/>
        </p:nvSpPr>
        <p:spPr>
          <a:xfrm>
            <a:off x="687941" y="1539858"/>
            <a:ext cx="6098344" cy="1200329"/>
          </a:xfrm>
          <a:prstGeom prst="rect">
            <a:avLst/>
          </a:prstGeom>
          <a:noFill/>
        </p:spPr>
        <p:txBody>
          <a:bodyPr wrap="square">
            <a:spAutoFit/>
          </a:bodyPr>
          <a:lstStyle/>
          <a:p>
            <a:r>
              <a:rPr lang="en-GB" sz="1800" b="1" dirty="0">
                <a:solidFill>
                  <a:srgbClr val="0070C0"/>
                </a:solidFill>
              </a:rPr>
              <a:t>When I look back on all those worries, I remember the story  of the old man who said on his deathbed that  he had a lot of trouble in his life, most of which had never happened</a:t>
            </a:r>
            <a:r>
              <a:rPr lang="en-GB" sz="1800" b="1" dirty="0">
                <a:solidFill>
                  <a:srgbClr val="FF0000"/>
                </a:solidFill>
              </a:rPr>
              <a:t> </a:t>
            </a:r>
            <a:r>
              <a:rPr lang="en-GB" sz="1800" dirty="0"/>
              <a:t> </a:t>
            </a:r>
            <a:r>
              <a:rPr lang="en-GB" sz="1050" dirty="0"/>
              <a:t>Winston Churchill.</a:t>
            </a:r>
          </a:p>
        </p:txBody>
      </p:sp>
      <p:sp>
        <p:nvSpPr>
          <p:cNvPr id="6" name="TextBox 5">
            <a:extLst>
              <a:ext uri="{FF2B5EF4-FFF2-40B4-BE49-F238E27FC236}">
                <a16:creationId xmlns:a16="http://schemas.microsoft.com/office/drawing/2014/main" id="{C9C4F1D7-0692-46A2-86E0-4E22F34152BF}"/>
              </a:ext>
            </a:extLst>
          </p:cNvPr>
          <p:cNvSpPr txBox="1"/>
          <p:nvPr/>
        </p:nvSpPr>
        <p:spPr>
          <a:xfrm>
            <a:off x="2398643" y="5507791"/>
            <a:ext cx="6096000" cy="646331"/>
          </a:xfrm>
          <a:prstGeom prst="rect">
            <a:avLst/>
          </a:prstGeom>
          <a:noFill/>
        </p:spPr>
        <p:txBody>
          <a:bodyPr wrap="square">
            <a:spAutoFit/>
          </a:bodyPr>
          <a:lstStyle/>
          <a:p>
            <a:r>
              <a:rPr lang="en-GB" sz="1800" b="1" dirty="0">
                <a:solidFill>
                  <a:srgbClr val="0070C0"/>
                </a:solidFill>
              </a:rPr>
              <a:t>Worry is like a rocking chair, it gives you something to do but never gets you anywhere – </a:t>
            </a:r>
            <a:r>
              <a:rPr lang="en-GB" sz="1050" b="1" dirty="0"/>
              <a:t>Erma Bombeck.</a:t>
            </a:r>
          </a:p>
        </p:txBody>
      </p:sp>
      <p:pic>
        <p:nvPicPr>
          <p:cNvPr id="3" name="Picture 2" descr="A close up of some grass&#10;&#10;Description automatically generated">
            <a:extLst>
              <a:ext uri="{FF2B5EF4-FFF2-40B4-BE49-F238E27FC236}">
                <a16:creationId xmlns:a16="http://schemas.microsoft.com/office/drawing/2014/main" id="{6F5DEB90-621E-4D5E-8627-3198946A71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83110" y="246780"/>
            <a:ext cx="3039759" cy="3039759"/>
          </a:xfrm>
          <a:prstGeom prst="rect">
            <a:avLst/>
          </a:prstGeom>
        </p:spPr>
      </p:pic>
      <p:sp>
        <p:nvSpPr>
          <p:cNvPr id="8" name="TextBox 7">
            <a:extLst>
              <a:ext uri="{FF2B5EF4-FFF2-40B4-BE49-F238E27FC236}">
                <a16:creationId xmlns:a16="http://schemas.microsoft.com/office/drawing/2014/main" id="{CDA45B96-08E8-408B-A6D5-849570715E98}"/>
              </a:ext>
            </a:extLst>
          </p:cNvPr>
          <p:cNvSpPr txBox="1"/>
          <p:nvPr/>
        </p:nvSpPr>
        <p:spPr>
          <a:xfrm>
            <a:off x="8983110" y="2370855"/>
            <a:ext cx="2124075" cy="369332"/>
          </a:xfrm>
          <a:prstGeom prst="rect">
            <a:avLst/>
          </a:prstGeom>
          <a:noFill/>
        </p:spPr>
        <p:txBody>
          <a:bodyPr wrap="square" rtlCol="0">
            <a:spAutoFit/>
          </a:bodyPr>
          <a:lstStyle/>
          <a:p>
            <a:r>
              <a:rPr lang="en-GB" sz="900" dirty="0">
                <a:hlinkClick r:id="rId3" tooltip="https://myjourneywithdepression.wordpress.com/2013/12/12/thirteen-inspirational-quotes-about-resilience/"/>
              </a:rPr>
              <a:t>This Photo</a:t>
            </a:r>
            <a:r>
              <a:rPr lang="en-GB" sz="900" dirty="0"/>
              <a:t> by Unknown Author is licensed under </a:t>
            </a:r>
            <a:r>
              <a:rPr lang="en-GB" sz="900" dirty="0">
                <a:hlinkClick r:id="rId4" tooltip="https://creativecommons.org/licenses/by-nd/3.0/"/>
              </a:rPr>
              <a:t>CC BY-ND</a:t>
            </a:r>
            <a:endParaRPr lang="en-GB" sz="900" dirty="0"/>
          </a:p>
        </p:txBody>
      </p:sp>
    </p:spTree>
    <p:extLst>
      <p:ext uri="{BB962C8B-B14F-4D97-AF65-F5344CB8AC3E}">
        <p14:creationId xmlns:p14="http://schemas.microsoft.com/office/powerpoint/2010/main" val="233629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9" y="764373"/>
            <a:ext cx="10962861" cy="1293028"/>
          </a:xfrm>
        </p:spPr>
        <p:txBody>
          <a:bodyPr/>
          <a:lstStyle/>
          <a:p>
            <a:pPr algn="l"/>
            <a:r>
              <a:rPr lang="en-IE" b="1" u="sng" dirty="0">
                <a:solidFill>
                  <a:srgbClr val="00B0F0"/>
                </a:solidFill>
              </a:rPr>
              <a:t>The BEST 6 Doctors</a:t>
            </a:r>
          </a:p>
        </p:txBody>
      </p:sp>
      <p:sp>
        <p:nvSpPr>
          <p:cNvPr id="3" name="Content Placeholder 2"/>
          <p:cNvSpPr>
            <a:spLocks noGrp="1"/>
          </p:cNvSpPr>
          <p:nvPr>
            <p:ph idx="1"/>
          </p:nvPr>
        </p:nvSpPr>
        <p:spPr/>
        <p:txBody>
          <a:bodyPr/>
          <a:lstStyle/>
          <a:p>
            <a:r>
              <a:rPr lang="en-IE" dirty="0"/>
              <a:t>Sunshine</a:t>
            </a:r>
          </a:p>
          <a:p>
            <a:r>
              <a:rPr lang="en-IE" dirty="0"/>
              <a:t>Water</a:t>
            </a:r>
          </a:p>
          <a:p>
            <a:r>
              <a:rPr lang="en-IE" dirty="0"/>
              <a:t>Rest</a:t>
            </a:r>
          </a:p>
          <a:p>
            <a:r>
              <a:rPr lang="en-IE" dirty="0"/>
              <a:t>Air</a:t>
            </a:r>
          </a:p>
          <a:p>
            <a:r>
              <a:rPr lang="en-IE" dirty="0"/>
              <a:t>Exercise</a:t>
            </a:r>
          </a:p>
          <a:p>
            <a:r>
              <a:rPr lang="en-IE" dirty="0"/>
              <a:t>Healthy Eating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182422"/>
            <a:ext cx="2857500" cy="1781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544" y="182421"/>
            <a:ext cx="2533956" cy="17639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829" y="1963597"/>
            <a:ext cx="2351171" cy="19286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0544" y="1963597"/>
            <a:ext cx="3040285" cy="18596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1720" y="3865893"/>
            <a:ext cx="2200280" cy="202737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544" y="3823228"/>
            <a:ext cx="3191176" cy="2070040"/>
          </a:xfrm>
          <a:prstGeom prst="rect">
            <a:avLst/>
          </a:prstGeom>
        </p:spPr>
      </p:pic>
      <p:sp>
        <p:nvSpPr>
          <p:cNvPr id="11" name="Rectangle 10">
            <a:extLst>
              <a:ext uri="{FF2B5EF4-FFF2-40B4-BE49-F238E27FC236}">
                <a16:creationId xmlns:a16="http://schemas.microsoft.com/office/drawing/2014/main" id="{A4E0E2F5-29D1-4029-9C79-E45FADAC89AA}"/>
              </a:ext>
            </a:extLst>
          </p:cNvPr>
          <p:cNvSpPr/>
          <p:nvPr/>
        </p:nvSpPr>
        <p:spPr>
          <a:xfrm>
            <a:off x="0" y="6488668"/>
            <a:ext cx="1800493" cy="253916"/>
          </a:xfrm>
          <a:prstGeom prst="rect">
            <a:avLst/>
          </a:prstGeom>
        </p:spPr>
        <p:txBody>
          <a:bodyPr wrap="none">
            <a:spAutoFit/>
          </a:bodyPr>
          <a:lstStyle/>
          <a:p>
            <a:r>
              <a:rPr lang="en-GB" sz="1050" dirty="0"/>
              <a:t>Pauline Bergin m.i.a.h.i.p.</a:t>
            </a:r>
          </a:p>
        </p:txBody>
      </p:sp>
    </p:spTree>
    <p:extLst>
      <p:ext uri="{BB962C8B-B14F-4D97-AF65-F5344CB8AC3E}">
        <p14:creationId xmlns:p14="http://schemas.microsoft.com/office/powerpoint/2010/main" val="321869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4C8685-E0DF-4A1C-BD84-23C26BC0E774}"/>
              </a:ext>
            </a:extLst>
          </p:cNvPr>
          <p:cNvSpPr txBox="1"/>
          <p:nvPr/>
        </p:nvSpPr>
        <p:spPr>
          <a:xfrm>
            <a:off x="410818" y="336059"/>
            <a:ext cx="6096000" cy="2031325"/>
          </a:xfrm>
          <a:prstGeom prst="rect">
            <a:avLst/>
          </a:prstGeom>
          <a:noFill/>
        </p:spPr>
        <p:txBody>
          <a:bodyPr wrap="square">
            <a:spAutoFit/>
          </a:bodyPr>
          <a:lstStyle/>
          <a:p>
            <a:pPr algn="l"/>
            <a:br>
              <a:rPr lang="en-GB" b="1" i="0" dirty="0">
                <a:effectLst/>
                <a:latin typeface="Arial" panose="020B0604020202020204" pitchFamily="34" charset="0"/>
              </a:rPr>
            </a:br>
            <a:r>
              <a:rPr lang="en-GB" b="1" i="0" dirty="0">
                <a:effectLst/>
                <a:latin typeface="Arial" panose="020B0604020202020204" pitchFamily="34" charset="0"/>
              </a:rPr>
              <a:t>* The Samaritans 116 123</a:t>
            </a:r>
          </a:p>
          <a:p>
            <a:pPr algn="l"/>
            <a:r>
              <a:rPr lang="en-GB" b="1" i="0" dirty="0">
                <a:effectLst/>
                <a:latin typeface="Arial" panose="020B0604020202020204" pitchFamily="34" charset="0"/>
              </a:rPr>
              <a:t>* Your GP/Mental Health Team</a:t>
            </a:r>
          </a:p>
          <a:p>
            <a:pPr algn="l"/>
            <a:r>
              <a:rPr lang="en-GB" b="1" i="0" dirty="0">
                <a:effectLst/>
                <a:latin typeface="Arial" panose="020B0604020202020204" pitchFamily="34" charset="0"/>
              </a:rPr>
              <a:t>* Pieta House 1800 247 247</a:t>
            </a:r>
          </a:p>
          <a:p>
            <a:pPr algn="l"/>
            <a:r>
              <a:rPr lang="en-GB" b="1" i="0" dirty="0">
                <a:effectLst/>
                <a:latin typeface="Arial" panose="020B0604020202020204" pitchFamily="34" charset="0"/>
              </a:rPr>
              <a:t>* The Emergency Department of your local hospital</a:t>
            </a:r>
          </a:p>
          <a:p>
            <a:pPr algn="l"/>
            <a:r>
              <a:rPr lang="en-GB" b="1" i="0" dirty="0">
                <a:effectLst/>
                <a:latin typeface="Arial" panose="020B0604020202020204" pitchFamily="34" charset="0"/>
              </a:rPr>
              <a:t>* Emergency Services 999 or 112.</a:t>
            </a:r>
          </a:p>
          <a:p>
            <a:pPr algn="l"/>
            <a:r>
              <a:rPr lang="en-GB" b="0" i="0" dirty="0">
                <a:solidFill>
                  <a:srgbClr val="222222"/>
                </a:solidFill>
                <a:effectLst/>
                <a:latin typeface="Arial" panose="020B0604020202020204" pitchFamily="34" charset="0"/>
              </a:rPr>
              <a:t>* </a:t>
            </a:r>
            <a:r>
              <a:rPr lang="en-GB" b="0" i="0" dirty="0">
                <a:solidFill>
                  <a:srgbClr val="0563C1"/>
                </a:solidFill>
                <a:effectLst/>
                <a:latin typeface="Arial" panose="020B0604020202020204" pitchFamily="34" charset="0"/>
                <a:hlinkClick r:id="rId2"/>
              </a:rPr>
              <a:t>www.yourmentalhealth.ie</a:t>
            </a:r>
            <a:endParaRPr lang="en-GB" b="0" i="0" dirty="0">
              <a:solidFill>
                <a:srgbClr val="222222"/>
              </a:solidFill>
              <a:effectLst/>
              <a:latin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9E2EABD7-911E-49AE-8C82-8A33FAA9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451" y="2067338"/>
            <a:ext cx="7394713" cy="4790661"/>
          </a:xfrm>
          <a:prstGeom prst="rect">
            <a:avLst/>
          </a:prstGeom>
        </p:spPr>
      </p:pic>
    </p:spTree>
    <p:extLst>
      <p:ext uri="{BB962C8B-B14F-4D97-AF65-F5344CB8AC3E}">
        <p14:creationId xmlns:p14="http://schemas.microsoft.com/office/powerpoint/2010/main" val="296811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CD92-B27F-4423-AB2C-0EF87717948C}"/>
              </a:ext>
            </a:extLst>
          </p:cNvPr>
          <p:cNvSpPr>
            <a:spLocks noGrp="1"/>
          </p:cNvSpPr>
          <p:nvPr>
            <p:ph type="title"/>
          </p:nvPr>
        </p:nvSpPr>
        <p:spPr>
          <a:xfrm>
            <a:off x="680321" y="753228"/>
            <a:ext cx="11379157" cy="1080938"/>
          </a:xfrm>
        </p:spPr>
        <p:txBody>
          <a:bodyPr>
            <a:normAutofit/>
          </a:bodyPr>
          <a:lstStyle/>
          <a:p>
            <a:r>
              <a:rPr lang="en-GB" dirty="0"/>
              <a:t> Pauline Bergin  </a:t>
            </a:r>
          </a:p>
        </p:txBody>
      </p:sp>
      <p:sp>
        <p:nvSpPr>
          <p:cNvPr id="3" name="Content Placeholder 2">
            <a:extLst>
              <a:ext uri="{FF2B5EF4-FFF2-40B4-BE49-F238E27FC236}">
                <a16:creationId xmlns:a16="http://schemas.microsoft.com/office/drawing/2014/main" id="{674B4857-77C0-479C-9F7C-0B8FBDD4B3D3}"/>
              </a:ext>
            </a:extLst>
          </p:cNvPr>
          <p:cNvSpPr>
            <a:spLocks noGrp="1"/>
          </p:cNvSpPr>
          <p:nvPr>
            <p:ph idx="1"/>
          </p:nvPr>
        </p:nvSpPr>
        <p:spPr>
          <a:xfrm>
            <a:off x="3352800" y="2336873"/>
            <a:ext cx="8839200" cy="3964440"/>
          </a:xfrm>
        </p:spPr>
        <p:txBody>
          <a:bodyPr>
            <a:normAutofit/>
          </a:bodyPr>
          <a:lstStyle/>
          <a:p>
            <a:pPr marL="0" lvl="0" indent="0">
              <a:buNone/>
            </a:pPr>
            <a:r>
              <a:rPr lang="en-GB" sz="2000" dirty="0"/>
              <a:t>      </a:t>
            </a:r>
            <a:r>
              <a:rPr lang="en-GB" sz="2800" b="1" dirty="0"/>
              <a:t>Accredited Psychotherapist &amp; Supervisor.</a:t>
            </a:r>
          </a:p>
          <a:p>
            <a:pPr marL="0" lvl="0" indent="0">
              <a:buNone/>
            </a:pPr>
            <a:endParaRPr lang="en-GB" sz="2000" dirty="0"/>
          </a:p>
          <a:p>
            <a:pPr lvl="1"/>
            <a:r>
              <a:rPr lang="en-GB" sz="1800" b="1" dirty="0"/>
              <a:t>Ten years at Pieta House – Centre for p</a:t>
            </a:r>
            <a:r>
              <a:rPr lang="en-GB" sz="1800" dirty="0"/>
              <a:t>r</a:t>
            </a:r>
            <a:r>
              <a:rPr lang="en-GB" sz="1800" b="1" dirty="0"/>
              <a:t>evention of Self Harm &amp; Suicide.</a:t>
            </a:r>
          </a:p>
          <a:p>
            <a:pPr lvl="1"/>
            <a:r>
              <a:rPr lang="en-GB" sz="1800" b="1" dirty="0"/>
              <a:t>Teacher of Mindfulness.</a:t>
            </a:r>
          </a:p>
          <a:p>
            <a:pPr lvl="1"/>
            <a:r>
              <a:rPr lang="en-GB" sz="1800" b="1" dirty="0"/>
              <a:t>Private Practice in Dublin. </a:t>
            </a:r>
          </a:p>
          <a:p>
            <a:pPr lvl="1"/>
            <a:r>
              <a:rPr lang="en-GB" sz="1800" b="1" dirty="0"/>
              <a:t>On Site at Google Dublin  – Psychotherapist.</a:t>
            </a:r>
          </a:p>
          <a:p>
            <a:pPr lvl="1"/>
            <a:r>
              <a:rPr lang="en-GB" sz="1800" b="1" dirty="0"/>
              <a:t>Member of IAHIP – Irish Association Humanistic &amp; Accredited Psychotherapists.</a:t>
            </a:r>
          </a:p>
          <a:p>
            <a:pPr marL="0" lvl="0" indent="0">
              <a:buNone/>
            </a:pPr>
            <a:endParaRPr lang="en-GB" sz="1800" b="1" dirty="0"/>
          </a:p>
          <a:p>
            <a:pPr marL="0" lvl="0" indent="0">
              <a:buNone/>
            </a:pPr>
            <a:r>
              <a:rPr lang="en-GB" sz="1500" b="1" dirty="0"/>
              <a:t>Extensive experience presenting to various groups on the subject of Suicide, Self-Harm, Depression and Anxiety, Mindfulness and Mediation. Trained Army and Police Force around Intervention techniques.</a:t>
            </a:r>
          </a:p>
          <a:p>
            <a:endParaRPr lang="en-GB" sz="1500" dirty="0"/>
          </a:p>
        </p:txBody>
      </p:sp>
      <p:sp>
        <p:nvSpPr>
          <p:cNvPr id="4" name="Footer Placeholder 3">
            <a:extLst>
              <a:ext uri="{FF2B5EF4-FFF2-40B4-BE49-F238E27FC236}">
                <a16:creationId xmlns:a16="http://schemas.microsoft.com/office/drawing/2014/main" id="{D77CAA24-DA50-49F6-8767-1D16A04A52A0}"/>
              </a:ext>
            </a:extLst>
          </p:cNvPr>
          <p:cNvSpPr>
            <a:spLocks noGrp="1"/>
          </p:cNvSpPr>
          <p:nvPr>
            <p:ph type="ftr" sz="quarter" idx="11"/>
          </p:nvPr>
        </p:nvSpPr>
        <p:spPr>
          <a:xfrm>
            <a:off x="0" y="6546574"/>
            <a:ext cx="5131338" cy="241837"/>
          </a:xfrm>
        </p:spPr>
        <p:txBody>
          <a:bodyPr>
            <a:normAutofit fontScale="25000" lnSpcReduction="20000"/>
          </a:bodyPr>
          <a:lstStyle/>
          <a:p>
            <a:pPr>
              <a:lnSpc>
                <a:spcPct val="107000"/>
              </a:lnSpc>
              <a:spcAft>
                <a:spcPts val="800"/>
              </a:spcAft>
            </a:pPr>
            <a:r>
              <a:rPr lang="en-GB" sz="5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Pauline Bergin.  s.m.i.a.h.i.p. </a:t>
            </a:r>
          </a:p>
          <a:p>
            <a:pPr>
              <a:lnSpc>
                <a:spcPct val="107000"/>
              </a:lnSpc>
              <a:spcAft>
                <a:spcPts val="800"/>
              </a:spcAft>
            </a:pPr>
            <a:r>
              <a:rPr lang="en-GB" sz="5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Dip. Psych. Dip Supervision. Dip Mindfulness</a:t>
            </a:r>
          </a:p>
          <a:p>
            <a:pPr algn="ctr">
              <a:lnSpc>
                <a:spcPct val="107000"/>
              </a:lnSpc>
              <a:spcAft>
                <a:spcPts val="800"/>
              </a:spcAft>
            </a:pPr>
            <a:r>
              <a:rPr lang="en-GB"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600"/>
              </a:spcAft>
            </a:pPr>
            <a:endParaRPr lang="en-GB" sz="900" dirty="0"/>
          </a:p>
        </p:txBody>
      </p:sp>
      <p:pic>
        <p:nvPicPr>
          <p:cNvPr id="5" name="Picture 4" descr="A person smiling for the camera&#10;&#10;Description automatically generated">
            <a:extLst>
              <a:ext uri="{FF2B5EF4-FFF2-40B4-BE49-F238E27FC236}">
                <a16:creationId xmlns:a16="http://schemas.microsoft.com/office/drawing/2014/main" id="{ABAB5769-A822-4978-949A-2173A2954843}"/>
              </a:ext>
            </a:extLst>
          </p:cNvPr>
          <p:cNvPicPr>
            <a:picLocks noChangeAspect="1"/>
          </p:cNvPicPr>
          <p:nvPr/>
        </p:nvPicPr>
        <p:blipFill rotWithShape="1">
          <a:blip r:embed="rId2">
            <a:extLst>
              <a:ext uri="{28A0092B-C50C-407E-A947-70E740481C1C}">
                <a14:useLocalDpi xmlns:a14="http://schemas.microsoft.com/office/drawing/2010/main" val="0"/>
              </a:ext>
            </a:extLst>
          </a:blip>
          <a:srcRect r="229"/>
          <a:stretch/>
        </p:blipFill>
        <p:spPr>
          <a:xfrm>
            <a:off x="349554" y="2329331"/>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09449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82374-34BF-4FD4-B017-AD0E7582EDB8}"/>
              </a:ext>
            </a:extLst>
          </p:cNvPr>
          <p:cNvSpPr txBox="1"/>
          <p:nvPr/>
        </p:nvSpPr>
        <p:spPr>
          <a:xfrm>
            <a:off x="2842590" y="3028121"/>
            <a:ext cx="7123044" cy="1077218"/>
          </a:xfrm>
          <a:prstGeom prst="rect">
            <a:avLst/>
          </a:prstGeom>
          <a:noFill/>
        </p:spPr>
        <p:txBody>
          <a:bodyPr wrap="square" rtlCol="0">
            <a:spAutoFit/>
          </a:bodyPr>
          <a:lstStyle/>
          <a:p>
            <a:pPr algn="ctr"/>
            <a:r>
              <a:rPr lang="en-GB" sz="3200" b="1" dirty="0"/>
              <a:t>End of Presentation.</a:t>
            </a:r>
          </a:p>
          <a:p>
            <a:pPr algn="ctr"/>
            <a:r>
              <a:rPr lang="en-GB" sz="3200" b="1" dirty="0"/>
              <a:t>Thank you for your attention.</a:t>
            </a:r>
          </a:p>
        </p:txBody>
      </p:sp>
    </p:spTree>
    <p:extLst>
      <p:ext uri="{BB962C8B-B14F-4D97-AF65-F5344CB8AC3E}">
        <p14:creationId xmlns:p14="http://schemas.microsoft.com/office/powerpoint/2010/main" val="83429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55EC1C-3DB9-4320-91B3-2A22222A577B}"/>
              </a:ext>
            </a:extLst>
          </p:cNvPr>
          <p:cNvSpPr txBox="1"/>
          <p:nvPr/>
        </p:nvSpPr>
        <p:spPr>
          <a:xfrm>
            <a:off x="6096000" y="3086890"/>
            <a:ext cx="5769071" cy="3416320"/>
          </a:xfrm>
          <a:prstGeom prst="rect">
            <a:avLst/>
          </a:prstGeom>
          <a:noFill/>
        </p:spPr>
        <p:txBody>
          <a:bodyPr wrap="square" rtlCol="0">
            <a:spAutoFit/>
          </a:bodyPr>
          <a:lstStyle/>
          <a:p>
            <a:r>
              <a:rPr lang="en-GB" dirty="0"/>
              <a:t>We are trying to live through very difficult times right now and our resilience is challenged.</a:t>
            </a:r>
          </a:p>
          <a:p>
            <a:r>
              <a:rPr lang="en-GB" dirty="0"/>
              <a:t>As people, families, workers, communities. i.e Single people.</a:t>
            </a:r>
          </a:p>
          <a:p>
            <a:endParaRPr lang="en-GB" dirty="0"/>
          </a:p>
          <a:p>
            <a:endParaRPr lang="en-GB" dirty="0"/>
          </a:p>
          <a:p>
            <a:r>
              <a:rPr lang="en-GB" dirty="0"/>
              <a:t>Today I want to explore with you the idea of your own resilience.</a:t>
            </a:r>
          </a:p>
          <a:p>
            <a:r>
              <a:rPr lang="en-GB" dirty="0"/>
              <a:t>How to build this</a:t>
            </a:r>
          </a:p>
          <a:p>
            <a:r>
              <a:rPr lang="en-GB" dirty="0"/>
              <a:t>How it will help us live with the uncertainty of the future.</a:t>
            </a:r>
          </a:p>
          <a:p>
            <a:endParaRPr lang="en-GB" dirty="0"/>
          </a:p>
        </p:txBody>
      </p:sp>
      <p:pic>
        <p:nvPicPr>
          <p:cNvPr id="2050" name="Picture 2" descr="Proposed H-1B Policy Creates New Uncertainty for American Employers | Blog:  Think Immigration">
            <a:extLst>
              <a:ext uri="{FF2B5EF4-FFF2-40B4-BE49-F238E27FC236}">
                <a16:creationId xmlns:a16="http://schemas.microsoft.com/office/drawing/2014/main" id="{BA8254FF-CD5E-4BC5-B402-311AEBB60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87"/>
            <a:ext cx="5611692" cy="359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3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F45A73-0603-4C53-8CD8-B372BD61E2FD}"/>
              </a:ext>
            </a:extLst>
          </p:cNvPr>
          <p:cNvSpPr txBox="1"/>
          <p:nvPr/>
        </p:nvSpPr>
        <p:spPr>
          <a:xfrm>
            <a:off x="4969565" y="1842052"/>
            <a:ext cx="3246402" cy="923330"/>
          </a:xfrm>
          <a:prstGeom prst="rect">
            <a:avLst/>
          </a:prstGeom>
          <a:noFill/>
        </p:spPr>
        <p:txBody>
          <a:bodyPr wrap="none" rtlCol="0">
            <a:spAutoFit/>
          </a:bodyPr>
          <a:lstStyle/>
          <a:p>
            <a:r>
              <a:rPr lang="en-GB" dirty="0"/>
              <a:t>Check time of presentation</a:t>
            </a:r>
          </a:p>
          <a:p>
            <a:r>
              <a:rPr lang="en-GB" dirty="0"/>
              <a:t>Questions format</a:t>
            </a:r>
          </a:p>
          <a:p>
            <a:r>
              <a:rPr lang="en-GB" dirty="0"/>
              <a:t>AOB</a:t>
            </a:r>
          </a:p>
        </p:txBody>
      </p:sp>
    </p:spTree>
    <p:extLst>
      <p:ext uri="{BB962C8B-B14F-4D97-AF65-F5344CB8AC3E}">
        <p14:creationId xmlns:p14="http://schemas.microsoft.com/office/powerpoint/2010/main" val="409646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0C2432-D5A5-4823-959A-67EBCC5AAE5C}"/>
              </a:ext>
            </a:extLst>
          </p:cNvPr>
          <p:cNvSpPr txBox="1"/>
          <p:nvPr/>
        </p:nvSpPr>
        <p:spPr>
          <a:xfrm>
            <a:off x="106018" y="143040"/>
            <a:ext cx="6096000" cy="769441"/>
          </a:xfrm>
          <a:prstGeom prst="rect">
            <a:avLst/>
          </a:prstGeom>
          <a:noFill/>
        </p:spPr>
        <p:txBody>
          <a:bodyPr wrap="square">
            <a:spAutoFit/>
          </a:bodyPr>
          <a:lstStyle/>
          <a:p>
            <a:r>
              <a:rPr lang="en-GB" sz="4400" dirty="0"/>
              <a:t>So what is Resilience?</a:t>
            </a:r>
          </a:p>
        </p:txBody>
      </p:sp>
      <p:sp>
        <p:nvSpPr>
          <p:cNvPr id="4" name="TextBox 3">
            <a:extLst>
              <a:ext uri="{FF2B5EF4-FFF2-40B4-BE49-F238E27FC236}">
                <a16:creationId xmlns:a16="http://schemas.microsoft.com/office/drawing/2014/main" id="{5C475436-7D64-41FD-957C-5C976641B638}"/>
              </a:ext>
            </a:extLst>
          </p:cNvPr>
          <p:cNvSpPr txBox="1"/>
          <p:nvPr/>
        </p:nvSpPr>
        <p:spPr>
          <a:xfrm>
            <a:off x="6096000" y="649214"/>
            <a:ext cx="6096000" cy="923330"/>
          </a:xfrm>
          <a:prstGeom prst="rect">
            <a:avLst/>
          </a:prstGeom>
          <a:noFill/>
        </p:spPr>
        <p:txBody>
          <a:bodyPr wrap="square">
            <a:spAutoFit/>
          </a:bodyPr>
          <a:lstStyle/>
          <a:p>
            <a:pPr algn="ctr"/>
            <a:r>
              <a:rPr lang="en-GB" b="1" dirty="0"/>
              <a:t>Resilience The ability of a substance to return to its usual shape after being bent, stretched, or pressed (Cambridge English Dictionary)</a:t>
            </a:r>
          </a:p>
        </p:txBody>
      </p:sp>
      <p:pic>
        <p:nvPicPr>
          <p:cNvPr id="7170" name="Picture 2" descr="The term “resilience” is everywhere. But what does it really mean? | Ensia">
            <a:extLst>
              <a:ext uri="{FF2B5EF4-FFF2-40B4-BE49-F238E27FC236}">
                <a16:creationId xmlns:a16="http://schemas.microsoft.com/office/drawing/2014/main" id="{505FB4F0-2CE2-4861-A6A4-9CE423D08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992" y="2034208"/>
            <a:ext cx="4492486" cy="1611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106DB2-110E-4C0C-AC20-40B915170144}"/>
              </a:ext>
            </a:extLst>
          </p:cNvPr>
          <p:cNvSpPr txBox="1"/>
          <p:nvPr/>
        </p:nvSpPr>
        <p:spPr>
          <a:xfrm>
            <a:off x="5393635" y="5801214"/>
            <a:ext cx="6096000" cy="1015663"/>
          </a:xfrm>
          <a:prstGeom prst="rect">
            <a:avLst/>
          </a:prstGeom>
          <a:noFill/>
        </p:spPr>
        <p:txBody>
          <a:bodyPr wrap="square">
            <a:spAutoFit/>
          </a:bodyPr>
          <a:lstStyle/>
          <a:p>
            <a:pPr algn="ctr"/>
            <a:r>
              <a:rPr lang="en-GB" sz="2000" b="1" dirty="0"/>
              <a:t>The good news is that we can develop resilience – </a:t>
            </a:r>
          </a:p>
          <a:p>
            <a:pPr algn="ctr"/>
            <a:r>
              <a:rPr lang="en-GB" sz="2000" b="1" dirty="0"/>
              <a:t>It is not something you are born with.</a:t>
            </a:r>
          </a:p>
        </p:txBody>
      </p:sp>
      <p:pic>
        <p:nvPicPr>
          <p:cNvPr id="7172" name="Picture 4" descr="What is resilience? Modernising the Definition">
            <a:extLst>
              <a:ext uri="{FF2B5EF4-FFF2-40B4-BE49-F238E27FC236}">
                <a16:creationId xmlns:a16="http://schemas.microsoft.com/office/drawing/2014/main" id="{60E20405-F093-4243-A6D0-68D1E04DB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22" y="1243643"/>
            <a:ext cx="4104207" cy="21853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7D5B1B-5E5E-4345-886B-C6C5559D7014}"/>
              </a:ext>
            </a:extLst>
          </p:cNvPr>
          <p:cNvSpPr txBox="1"/>
          <p:nvPr/>
        </p:nvSpPr>
        <p:spPr>
          <a:xfrm>
            <a:off x="609601" y="3760161"/>
            <a:ext cx="6771860" cy="1477328"/>
          </a:xfrm>
          <a:prstGeom prst="rect">
            <a:avLst/>
          </a:prstGeom>
          <a:noFill/>
        </p:spPr>
        <p:txBody>
          <a:bodyPr wrap="square">
            <a:spAutoFit/>
          </a:bodyPr>
          <a:lstStyle/>
          <a:p>
            <a:pPr algn="ctr"/>
            <a:r>
              <a:rPr lang="en-GB" b="1" i="0" dirty="0">
                <a:effectLst/>
                <a:latin typeface="arial" panose="020B0604020202020204" pitchFamily="34" charset="0"/>
              </a:rPr>
              <a:t>Psychologists define resilience as the process of adapting well in the face of adversity, trauma, tragedy, threats, or significant sources of stress—such as family and relationship problems, serious health problems, or workplace and financial stressors</a:t>
            </a:r>
            <a:r>
              <a:rPr lang="en-GB" b="1" i="0" dirty="0">
                <a:solidFill>
                  <a:srgbClr val="222222"/>
                </a:solidFill>
                <a:effectLst/>
                <a:latin typeface="arial" panose="020B0604020202020204" pitchFamily="34" charset="0"/>
              </a:rPr>
              <a:t>.</a:t>
            </a:r>
            <a:endParaRPr lang="en-GB" b="1" dirty="0"/>
          </a:p>
        </p:txBody>
      </p:sp>
    </p:spTree>
    <p:extLst>
      <p:ext uri="{BB962C8B-B14F-4D97-AF65-F5344CB8AC3E}">
        <p14:creationId xmlns:p14="http://schemas.microsoft.com/office/powerpoint/2010/main" val="223569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D410F-3CDA-44DC-B86B-3C0EDD44080A}"/>
              </a:ext>
            </a:extLst>
          </p:cNvPr>
          <p:cNvSpPr txBox="1"/>
          <p:nvPr/>
        </p:nvSpPr>
        <p:spPr>
          <a:xfrm>
            <a:off x="5022165" y="2436114"/>
            <a:ext cx="6977575" cy="4524315"/>
          </a:xfrm>
          <a:prstGeom prst="rect">
            <a:avLst/>
          </a:prstGeom>
          <a:noFill/>
        </p:spPr>
        <p:txBody>
          <a:bodyPr wrap="square">
            <a:spAutoFit/>
          </a:bodyPr>
          <a:lstStyle/>
          <a:p>
            <a:r>
              <a:rPr lang="en-GB" dirty="0"/>
              <a:t>Uncertainty exists in all of us.  It’s a human condition as we are not Robots.</a:t>
            </a:r>
          </a:p>
          <a:p>
            <a:endParaRPr lang="en-GB" dirty="0"/>
          </a:p>
          <a:p>
            <a:r>
              <a:rPr lang="en-GB" dirty="0"/>
              <a:t>We don’t now what's coming our way and we as humans very much like to be in control – know what's around the corner, what to expect.</a:t>
            </a:r>
          </a:p>
          <a:p>
            <a:r>
              <a:rPr lang="en-GB" dirty="0"/>
              <a:t>Preparation to handle</a:t>
            </a:r>
          </a:p>
          <a:p>
            <a:r>
              <a:rPr lang="en-GB" dirty="0"/>
              <a:t>As we all know, todays climate asks of us to “manage the unknown”.</a:t>
            </a:r>
          </a:p>
          <a:p>
            <a:endParaRPr lang="en-GB" dirty="0"/>
          </a:p>
          <a:p>
            <a:r>
              <a:rPr lang="en-GB" dirty="0"/>
              <a:t>We have to date, not lived our lives in this fashion.</a:t>
            </a:r>
          </a:p>
          <a:p>
            <a:endParaRPr lang="en-GB" dirty="0"/>
          </a:p>
          <a:p>
            <a:endParaRPr lang="en-GB" dirty="0"/>
          </a:p>
          <a:p>
            <a:endParaRPr lang="en-GB" dirty="0"/>
          </a:p>
          <a:p>
            <a:endParaRPr lang="en-GB" dirty="0"/>
          </a:p>
          <a:p>
            <a:endParaRPr lang="en-GB" dirty="0"/>
          </a:p>
        </p:txBody>
      </p:sp>
      <p:pic>
        <p:nvPicPr>
          <p:cNvPr id="3074" name="Picture 2" descr="With Anxiety, You DO Have Control! | HealthyPlace">
            <a:extLst>
              <a:ext uri="{FF2B5EF4-FFF2-40B4-BE49-F238E27FC236}">
                <a16:creationId xmlns:a16="http://schemas.microsoft.com/office/drawing/2014/main" id="{091854E9-6F38-4A3F-8F14-2161EDA8A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 y="0"/>
            <a:ext cx="4767954" cy="272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66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C0417C-16C7-4F52-A790-CA9D2091199E}"/>
              </a:ext>
            </a:extLst>
          </p:cNvPr>
          <p:cNvSpPr txBox="1"/>
          <p:nvPr/>
        </p:nvSpPr>
        <p:spPr>
          <a:xfrm>
            <a:off x="6096000" y="3247647"/>
            <a:ext cx="5411372" cy="2308324"/>
          </a:xfrm>
          <a:prstGeom prst="rect">
            <a:avLst/>
          </a:prstGeom>
          <a:noFill/>
        </p:spPr>
        <p:txBody>
          <a:bodyPr wrap="square">
            <a:spAutoFit/>
          </a:bodyPr>
          <a:lstStyle/>
          <a:p>
            <a:r>
              <a:rPr lang="en-GB" dirty="0"/>
              <a:t>But we can not see around corner</a:t>
            </a:r>
          </a:p>
          <a:p>
            <a:r>
              <a:rPr lang="en-GB" dirty="0"/>
              <a:t>Predict what comes next</a:t>
            </a:r>
          </a:p>
          <a:p>
            <a:r>
              <a:rPr lang="en-GB" dirty="0"/>
              <a:t>Tell the future</a:t>
            </a:r>
          </a:p>
          <a:p>
            <a:endParaRPr lang="en-GB" dirty="0"/>
          </a:p>
          <a:p>
            <a:r>
              <a:rPr lang="en-GB" dirty="0"/>
              <a:t>But we </a:t>
            </a:r>
            <a:r>
              <a:rPr lang="en-GB" u="sng" dirty="0"/>
              <a:t>DON’T</a:t>
            </a:r>
            <a:r>
              <a:rPr lang="en-GB" dirty="0"/>
              <a:t> know what's coming next</a:t>
            </a:r>
          </a:p>
          <a:p>
            <a:r>
              <a:rPr lang="en-GB" dirty="0"/>
              <a:t>Its usually guess work</a:t>
            </a:r>
          </a:p>
          <a:p>
            <a:endParaRPr lang="en-GB" dirty="0"/>
          </a:p>
          <a:p>
            <a:endParaRPr lang="en-GB" dirty="0"/>
          </a:p>
        </p:txBody>
      </p:sp>
      <p:sp>
        <p:nvSpPr>
          <p:cNvPr id="4" name="TextBox 3">
            <a:extLst>
              <a:ext uri="{FF2B5EF4-FFF2-40B4-BE49-F238E27FC236}">
                <a16:creationId xmlns:a16="http://schemas.microsoft.com/office/drawing/2014/main" id="{A0A2C0A1-2223-4E98-8DA5-38B9921F8534}"/>
              </a:ext>
            </a:extLst>
          </p:cNvPr>
          <p:cNvSpPr txBox="1"/>
          <p:nvPr/>
        </p:nvSpPr>
        <p:spPr>
          <a:xfrm>
            <a:off x="3674523" y="5780174"/>
            <a:ext cx="6096000" cy="646331"/>
          </a:xfrm>
          <a:prstGeom prst="rect">
            <a:avLst/>
          </a:prstGeom>
          <a:noFill/>
        </p:spPr>
        <p:txBody>
          <a:bodyPr wrap="square">
            <a:spAutoFit/>
          </a:bodyPr>
          <a:lstStyle/>
          <a:p>
            <a:r>
              <a:rPr lang="en-GB" dirty="0"/>
              <a:t>If I had that gift of knowing what's coming. – Does that mean it would give us control</a:t>
            </a:r>
          </a:p>
        </p:txBody>
      </p:sp>
      <p:pic>
        <p:nvPicPr>
          <p:cNvPr id="4098" name="Picture 2" descr="Predicting the Future Through Social Data | GreenBook">
            <a:extLst>
              <a:ext uri="{FF2B5EF4-FFF2-40B4-BE49-F238E27FC236}">
                <a16:creationId xmlns:a16="http://schemas.microsoft.com/office/drawing/2014/main" id="{BDEFFD70-46FB-4DBB-9D2C-5A436E57D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994031" cy="335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268AB6-1AAE-4997-BD37-9C21765F13FA}"/>
              </a:ext>
            </a:extLst>
          </p:cNvPr>
          <p:cNvSpPr txBox="1"/>
          <p:nvPr/>
        </p:nvSpPr>
        <p:spPr>
          <a:xfrm>
            <a:off x="1630019" y="214017"/>
            <a:ext cx="10667999" cy="5570756"/>
          </a:xfrm>
          <a:prstGeom prst="rect">
            <a:avLst/>
          </a:prstGeom>
          <a:noFill/>
        </p:spPr>
        <p:txBody>
          <a:bodyPr wrap="square">
            <a:spAutoFit/>
          </a:bodyPr>
          <a:lstStyle/>
          <a:p>
            <a:pPr algn="ctr"/>
            <a:r>
              <a:rPr lang="en-GB" sz="3200" b="1" u="sng" dirty="0"/>
              <a:t>Control vs Influence</a:t>
            </a:r>
          </a:p>
          <a:p>
            <a:pPr algn="ctr"/>
            <a:endParaRPr lang="en-GB" dirty="0"/>
          </a:p>
          <a:p>
            <a:pPr algn="ctr"/>
            <a:endParaRPr lang="en-GB" dirty="0"/>
          </a:p>
          <a:p>
            <a:endParaRPr lang="en-GB" dirty="0"/>
          </a:p>
          <a:p>
            <a:endParaRPr lang="en-GB" dirty="0"/>
          </a:p>
          <a:p>
            <a:endParaRPr lang="en-GB" dirty="0"/>
          </a:p>
          <a:p>
            <a:endParaRPr lang="en-GB" dirty="0"/>
          </a:p>
          <a:p>
            <a:pPr algn="ctr"/>
            <a:r>
              <a:rPr lang="en-GB" dirty="0"/>
              <a:t>Control – Outcome = little or no ability to effect the end result.</a:t>
            </a:r>
          </a:p>
          <a:p>
            <a:pPr algn="ctr"/>
            <a:r>
              <a:rPr lang="en-GB" dirty="0"/>
              <a:t>Influence – Awareness – Ability to MANAGE end result.</a:t>
            </a:r>
          </a:p>
          <a:p>
            <a:endParaRPr lang="en-GB" b="1" i="0" dirty="0">
              <a:effectLst/>
              <a:latin typeface="SH-1"/>
            </a:endParaRPr>
          </a:p>
          <a:p>
            <a:endParaRPr lang="en-GB" b="1" dirty="0">
              <a:latin typeface="SH-1"/>
            </a:endParaRPr>
          </a:p>
          <a:p>
            <a:endParaRPr lang="en-GB" b="1" i="0" dirty="0">
              <a:effectLst/>
              <a:latin typeface="SH-1"/>
            </a:endParaRPr>
          </a:p>
          <a:p>
            <a:endParaRPr lang="en-GB" b="1" i="0" dirty="0">
              <a:effectLst/>
              <a:latin typeface="SH-1"/>
            </a:endParaRPr>
          </a:p>
          <a:p>
            <a:r>
              <a:rPr lang="en-GB" b="1" i="0" dirty="0">
                <a:effectLst/>
                <a:latin typeface="SH-1"/>
              </a:rPr>
              <a:t>Most of the time when we talk about being in control of something, what we are really talking about is influence.</a:t>
            </a:r>
            <a:endParaRPr lang="en-GB" b="1" dirty="0"/>
          </a:p>
          <a:p>
            <a:endParaRPr lang="en-GB" dirty="0"/>
          </a:p>
          <a:p>
            <a:r>
              <a:rPr lang="en-GB" dirty="0"/>
              <a:t>i.e. Influence over weight control</a:t>
            </a:r>
          </a:p>
          <a:p>
            <a:r>
              <a:rPr lang="en-GB" dirty="0"/>
              <a:t>i.e. Relationships</a:t>
            </a:r>
          </a:p>
          <a:p>
            <a:r>
              <a:rPr lang="en-GB" dirty="0"/>
              <a:t>I.e. Health</a:t>
            </a:r>
          </a:p>
        </p:txBody>
      </p:sp>
      <p:pic>
        <p:nvPicPr>
          <p:cNvPr id="1032" name="Picture 8" descr="ROI is “Return of Influence” - Reputation Today">
            <a:extLst>
              <a:ext uri="{FF2B5EF4-FFF2-40B4-BE49-F238E27FC236}">
                <a16:creationId xmlns:a16="http://schemas.microsoft.com/office/drawing/2014/main" id="{D250FA75-4C68-417F-A70F-156755B89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86336" cy="212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1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3D03A-9336-436F-B58E-6B5D35D86CE7}"/>
              </a:ext>
            </a:extLst>
          </p:cNvPr>
          <p:cNvSpPr txBox="1"/>
          <p:nvPr/>
        </p:nvSpPr>
        <p:spPr>
          <a:xfrm>
            <a:off x="6569611" y="2970648"/>
            <a:ext cx="5261317" cy="923330"/>
          </a:xfrm>
          <a:prstGeom prst="rect">
            <a:avLst/>
          </a:prstGeom>
          <a:noFill/>
        </p:spPr>
        <p:txBody>
          <a:bodyPr wrap="square">
            <a:spAutoFit/>
          </a:bodyPr>
          <a:lstStyle/>
          <a:p>
            <a:r>
              <a:rPr lang="en-GB" dirty="0"/>
              <a:t>So how do we cope or manage uncertainty if it is something that we are going to continue to experience throughout our lives?</a:t>
            </a:r>
          </a:p>
        </p:txBody>
      </p:sp>
      <p:sp>
        <p:nvSpPr>
          <p:cNvPr id="5" name="TextBox 4">
            <a:extLst>
              <a:ext uri="{FF2B5EF4-FFF2-40B4-BE49-F238E27FC236}">
                <a16:creationId xmlns:a16="http://schemas.microsoft.com/office/drawing/2014/main" id="{8706C9FA-66D9-4657-8775-ECA139AEB301}"/>
              </a:ext>
            </a:extLst>
          </p:cNvPr>
          <p:cNvSpPr txBox="1"/>
          <p:nvPr/>
        </p:nvSpPr>
        <p:spPr>
          <a:xfrm>
            <a:off x="6710288" y="3893978"/>
            <a:ext cx="5120639" cy="1477328"/>
          </a:xfrm>
          <a:prstGeom prst="rect">
            <a:avLst/>
          </a:prstGeom>
          <a:noFill/>
        </p:spPr>
        <p:txBody>
          <a:bodyPr wrap="square">
            <a:spAutoFit/>
          </a:bodyPr>
          <a:lstStyle/>
          <a:p>
            <a:r>
              <a:rPr lang="en-GB" dirty="0"/>
              <a:t>The truth is we are managing uncertainty all the time and we don’t even realise it • We are all coping, maybe not in the way we might want to or in the best way possible, but we are coping The best way </a:t>
            </a:r>
          </a:p>
        </p:txBody>
      </p:sp>
      <p:pic>
        <p:nvPicPr>
          <p:cNvPr id="5122" name="Picture 2" descr="Coronavirus: A Therapist's Tips For Coping At Home | WUWM">
            <a:extLst>
              <a:ext uri="{FF2B5EF4-FFF2-40B4-BE49-F238E27FC236}">
                <a16:creationId xmlns:a16="http://schemas.microsoft.com/office/drawing/2014/main" id="{BC5A7FB7-050B-4653-B931-4A59BC7EF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19057" cy="403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8209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1198</TotalTime>
  <Words>1094</Words>
  <Application>Microsoft Office PowerPoint</Application>
  <PresentationFormat>Widescreen</PresentationFormat>
  <Paragraphs>148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vt:lpstr>
      <vt:lpstr>Calibri</vt:lpstr>
      <vt:lpstr>Century Gothic</vt:lpstr>
      <vt:lpstr>SH-1</vt:lpstr>
      <vt:lpstr>Vapor Trail</vt:lpstr>
      <vt:lpstr>Resilience and Dealing with Uncertainty</vt:lpstr>
      <vt:lpstr> Pauline Bergin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BEST 6 Doctors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Dealing with Uncertainty</dc:title>
  <dc:creator>Pauline Bergin</dc:creator>
  <cp:lastModifiedBy>Pauline Bergin</cp:lastModifiedBy>
  <cp:revision>15</cp:revision>
  <dcterms:created xsi:type="dcterms:W3CDTF">2020-10-14T12:45:53Z</dcterms:created>
  <dcterms:modified xsi:type="dcterms:W3CDTF">2020-10-16T13:24:06Z</dcterms:modified>
</cp:coreProperties>
</file>